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59" r:id="rId3"/>
    <p:sldId id="278" r:id="rId4"/>
    <p:sldId id="279" r:id="rId5"/>
    <p:sldId id="299" r:id="rId6"/>
    <p:sldId id="277" r:id="rId7"/>
    <p:sldId id="258" r:id="rId8"/>
    <p:sldId id="261" r:id="rId9"/>
    <p:sldId id="262" r:id="rId10"/>
    <p:sldId id="263" r:id="rId11"/>
    <p:sldId id="266" r:id="rId12"/>
    <p:sldId id="267" r:id="rId13"/>
    <p:sldId id="268" r:id="rId14"/>
    <p:sldId id="265" r:id="rId15"/>
    <p:sldId id="264" r:id="rId16"/>
    <p:sldId id="269" r:id="rId17"/>
    <p:sldId id="291" r:id="rId18"/>
    <p:sldId id="292" r:id="rId19"/>
    <p:sldId id="270" r:id="rId20"/>
    <p:sldId id="293" r:id="rId21"/>
    <p:sldId id="295" r:id="rId22"/>
    <p:sldId id="271" r:id="rId23"/>
    <p:sldId id="283" r:id="rId24"/>
    <p:sldId id="296" r:id="rId25"/>
    <p:sldId id="297" r:id="rId26"/>
    <p:sldId id="287" r:id="rId27"/>
    <p:sldId id="288" r:id="rId28"/>
    <p:sldId id="289" r:id="rId29"/>
    <p:sldId id="298" r:id="rId30"/>
    <p:sldId id="284" r:id="rId31"/>
    <p:sldId id="272" r:id="rId32"/>
    <p:sldId id="274" r:id="rId33"/>
    <p:sldId id="275" r:id="rId34"/>
    <p:sldId id="276" r:id="rId35"/>
    <p:sldId id="273" r:id="rId36"/>
    <p:sldId id="300" r:id="rId37"/>
    <p:sldId id="301" r:id="rId38"/>
    <p:sldId id="302" r:id="rId39"/>
    <p:sldId id="303" r:id="rId40"/>
    <p:sldId id="304" r:id="rId41"/>
  </p:sldIdLst>
  <p:sldSz cx="12192000" cy="6858000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ADDCB75-4C62-479D-BDBF-033747AFB495}">
          <p14:sldIdLst>
            <p14:sldId id="256"/>
            <p14:sldId id="259"/>
            <p14:sldId id="278"/>
            <p14:sldId id="279"/>
            <p14:sldId id="299"/>
            <p14:sldId id="277"/>
            <p14:sldId id="258"/>
            <p14:sldId id="261"/>
            <p14:sldId id="262"/>
            <p14:sldId id="263"/>
            <p14:sldId id="266"/>
            <p14:sldId id="267"/>
            <p14:sldId id="268"/>
            <p14:sldId id="265"/>
            <p14:sldId id="264"/>
            <p14:sldId id="269"/>
            <p14:sldId id="291"/>
            <p14:sldId id="292"/>
            <p14:sldId id="270"/>
            <p14:sldId id="293"/>
            <p14:sldId id="295"/>
            <p14:sldId id="271"/>
            <p14:sldId id="283"/>
            <p14:sldId id="296"/>
            <p14:sldId id="297"/>
            <p14:sldId id="287"/>
            <p14:sldId id="288"/>
            <p14:sldId id="289"/>
            <p14:sldId id="298"/>
            <p14:sldId id="284"/>
            <p14:sldId id="272"/>
            <p14:sldId id="274"/>
            <p14:sldId id="275"/>
            <p14:sldId id="276"/>
            <p14:sldId id="273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t\fondy%20eu\O435\Technick&#225;%20pomoc%20OPD%202\Plan%20alokace%20TP\final\150604__Pl&#225;n%20alokace%20T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Alokace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Technické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pomoci OPD dle oblastí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'Celková TP'!$B$2</c:f>
              <c:strCache>
                <c:ptCount val="1"/>
                <c:pt idx="0">
                  <c:v>Celkový souhrn - plán TP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'Celková TP'!$B$21:$B$27</c:f>
              <c:strCache>
                <c:ptCount val="7"/>
                <c:pt idx="0">
                  <c:v>Řízení a kontrola programu </c:v>
                </c:pt>
                <c:pt idx="1">
                  <c:v>Technické zabezpečení činností</c:v>
                </c:pt>
                <c:pt idx="2">
                  <c:v>Podpora absorpční kapacity</c:v>
                </c:pt>
                <c:pt idx="3">
                  <c:v>Publicita</c:v>
                </c:pt>
                <c:pt idx="4">
                  <c:v>Evaluace </c:v>
                </c:pt>
                <c:pt idx="5">
                  <c:v>Vzdělávání</c:v>
                </c:pt>
                <c:pt idx="6">
                  <c:v>Dokončení realizace 2007-2013 a příprava 2021+</c:v>
                </c:pt>
              </c:strCache>
            </c:strRef>
          </c:cat>
          <c:val>
            <c:numRef>
              <c:f>'Celková TP'!$D$21:$D$27</c:f>
              <c:numCache>
                <c:formatCode>0.00%</c:formatCode>
                <c:ptCount val="7"/>
                <c:pt idx="0">
                  <c:v>0.1866137489650822</c:v>
                </c:pt>
                <c:pt idx="1">
                  <c:v>0.56000683374291982</c:v>
                </c:pt>
                <c:pt idx="2">
                  <c:v>2.3818222438332041E-2</c:v>
                </c:pt>
                <c:pt idx="3">
                  <c:v>4.5234121404071334E-2</c:v>
                </c:pt>
                <c:pt idx="4">
                  <c:v>9.8826436071649173E-3</c:v>
                </c:pt>
                <c:pt idx="5">
                  <c:v>8.3319096368916976E-3</c:v>
                </c:pt>
                <c:pt idx="6">
                  <c:v>0.16611252020553796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1DC4D-32F1-44F2-B06B-8105C15DE02C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B7C2E-BE94-42CE-B7BF-F6AAE817F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67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6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0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7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0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37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5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4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15F-8288-448F-AFEB-A9F359CE6EDF}" type="datetimeFigureOut">
              <a:rPr lang="cs-CZ" smtClean="0"/>
              <a:t>25.6.2015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5814-C903-4EAC-A0CA-0F8F11F6E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5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2975" cy="5854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CE08"/>
                </a:solidFill>
                <a:latin typeface="Century Gothic" panose="020B0502020202020204" pitchFamily="34" charset="0"/>
              </a:rPr>
              <a:t>Operační program Doprava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Programové období 2014-2020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5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Statut, jednací řád MV OPD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Jednací řád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/>
              <a:t>Zasedání:</a:t>
            </a:r>
          </a:p>
          <a:p>
            <a:pPr lvl="1"/>
            <a:r>
              <a:rPr lang="cs-CZ" dirty="0" smtClean="0"/>
              <a:t>jsou neveřejná</a:t>
            </a:r>
          </a:p>
          <a:p>
            <a:pPr lvl="1"/>
            <a:r>
              <a:rPr lang="cs-CZ" dirty="0" smtClean="0"/>
              <a:t>MV rozhoduje usnesením</a:t>
            </a:r>
          </a:p>
          <a:p>
            <a:pPr lvl="1"/>
            <a:r>
              <a:rPr lang="cs-CZ" dirty="0" smtClean="0"/>
              <a:t>pořizuje se zápis z každého zasedání</a:t>
            </a:r>
          </a:p>
          <a:p>
            <a:r>
              <a:rPr lang="cs-CZ" dirty="0" smtClean="0"/>
              <a:t>Přijímání usnesení</a:t>
            </a:r>
          </a:p>
          <a:p>
            <a:pPr lvl="1"/>
            <a:r>
              <a:rPr lang="cs-CZ" dirty="0" smtClean="0"/>
              <a:t>MV je usnášeníschopný za účasti nadpoloviční většiny všech členů MV</a:t>
            </a:r>
          </a:p>
          <a:p>
            <a:pPr lvl="1"/>
            <a:r>
              <a:rPr lang="cs-CZ" dirty="0" smtClean="0"/>
              <a:t>jsou přijímána na základě konsensu</a:t>
            </a:r>
          </a:p>
          <a:p>
            <a:pPr lvl="1"/>
            <a:r>
              <a:rPr lang="cs-CZ" dirty="0" smtClean="0"/>
              <a:t>pokud se členové neshodnou na základě konsensu, je nutné pro přijetí usnesení získat nadpoloviční většinu hlasů přítomných členů MV.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0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392" y="1732609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Plánovací komise OPD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3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Plánovací komise OPD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2768"/>
            <a:ext cx="10515600" cy="483419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byla </a:t>
            </a:r>
            <a:r>
              <a:rPr lang="cs-CZ" dirty="0"/>
              <a:t>zřízena na základě </a:t>
            </a:r>
            <a:r>
              <a:rPr lang="cs-CZ" i="1" dirty="0" smtClean="0"/>
              <a:t>Metodického </a:t>
            </a:r>
            <a:r>
              <a:rPr lang="cs-CZ" i="1" dirty="0"/>
              <a:t>pokynu pro řízení výzev, hodnocení a výběr projektů v programovém období </a:t>
            </a:r>
            <a:r>
              <a:rPr lang="cs-CZ" i="1" dirty="0" smtClean="0"/>
              <a:t>2014–2020</a:t>
            </a:r>
            <a:r>
              <a:rPr lang="cs-CZ" dirty="0" smtClean="0"/>
              <a:t> a </a:t>
            </a:r>
            <a:r>
              <a:rPr lang="cs-CZ" i="1" dirty="0" smtClean="0"/>
              <a:t>článku 7.2.1 programového dokumentu </a:t>
            </a:r>
            <a:r>
              <a:rPr lang="cs-CZ" dirty="0"/>
              <a:t>za účelem zajištění partnerské spolupráce při implementaci </a:t>
            </a:r>
            <a:r>
              <a:rPr lang="cs-CZ" dirty="0" smtClean="0"/>
              <a:t>OPD;</a:t>
            </a:r>
          </a:p>
          <a:p>
            <a:r>
              <a:rPr lang="cs-CZ" dirty="0" smtClean="0"/>
              <a:t>členové MV OPD by měli na ustavujícím zasedání potvrdit ustanovení PK OPD;</a:t>
            </a:r>
          </a:p>
          <a:p>
            <a:pPr lvl="0"/>
            <a:r>
              <a:rPr lang="cs-CZ" dirty="0" smtClean="0"/>
              <a:t>komise </a:t>
            </a:r>
            <a:r>
              <a:rPr lang="cs-CZ" dirty="0"/>
              <a:t>vykonává tyto </a:t>
            </a:r>
            <a:r>
              <a:rPr lang="cs-CZ" dirty="0" smtClean="0"/>
              <a:t>činnosti:</a:t>
            </a:r>
          </a:p>
          <a:p>
            <a:pPr lvl="1"/>
            <a:r>
              <a:rPr lang="cs-CZ" sz="2100" dirty="0" smtClean="0"/>
              <a:t>projednává </a:t>
            </a:r>
            <a:r>
              <a:rPr lang="cs-CZ" sz="2100" dirty="0"/>
              <a:t>návrh harmonogramu výzev, znění návrhů jednotlivých výzev OPD a jejich případné </a:t>
            </a:r>
            <a:r>
              <a:rPr lang="cs-CZ" sz="2100" dirty="0" smtClean="0"/>
              <a:t>úpravy;</a:t>
            </a:r>
          </a:p>
          <a:p>
            <a:pPr lvl="1"/>
            <a:r>
              <a:rPr lang="cs-CZ" sz="2100" dirty="0" smtClean="0"/>
              <a:t>projednává </a:t>
            </a:r>
            <a:r>
              <a:rPr lang="cs-CZ" sz="2100" dirty="0"/>
              <a:t>a doporučuje aktualizaci harmonogramu výzev </a:t>
            </a:r>
            <a:r>
              <a:rPr lang="cs-CZ" sz="2100" dirty="0" smtClean="0"/>
              <a:t>OPD;</a:t>
            </a:r>
          </a:p>
          <a:p>
            <a:pPr lvl="1"/>
            <a:r>
              <a:rPr lang="cs-CZ" sz="2100" dirty="0" smtClean="0"/>
              <a:t>projednává </a:t>
            </a:r>
            <a:r>
              <a:rPr lang="cs-CZ" sz="2100" dirty="0"/>
              <a:t>a doporučuje k vyhlášení jednotlivé výzvy </a:t>
            </a:r>
            <a:r>
              <a:rPr lang="cs-CZ" sz="2100" dirty="0" smtClean="0"/>
              <a:t>OPD;</a:t>
            </a:r>
          </a:p>
          <a:p>
            <a:pPr lvl="1"/>
            <a:r>
              <a:rPr lang="cs-CZ" sz="2100" dirty="0" smtClean="0"/>
              <a:t>projednává </a:t>
            </a:r>
            <a:r>
              <a:rPr lang="cs-CZ" sz="2100" dirty="0"/>
              <a:t>a doporučuje k předložení Monitorovacímu výboru OPD strategické realizační plány na jednotlivé roky</a:t>
            </a:r>
            <a:r>
              <a:rPr lang="cs-CZ" sz="2100" dirty="0" smtClean="0"/>
              <a:t>.</a:t>
            </a:r>
          </a:p>
          <a:p>
            <a:r>
              <a:rPr lang="cs-CZ" dirty="0" smtClean="0"/>
              <a:t>ustavující </a:t>
            </a:r>
            <a:r>
              <a:rPr lang="cs-CZ" dirty="0"/>
              <a:t>zasedání: 28. května </a:t>
            </a:r>
            <a:r>
              <a:rPr lang="cs-CZ" dirty="0" smtClean="0"/>
              <a:t>2015</a:t>
            </a:r>
            <a:endParaRPr lang="cs-CZ" dirty="0"/>
          </a:p>
          <a:p>
            <a:pPr lvl="1"/>
            <a:r>
              <a:rPr lang="cs-CZ" dirty="0"/>
              <a:t>Schválen Statut, Jednací řád a Etický kodex PK,</a:t>
            </a:r>
          </a:p>
          <a:p>
            <a:pPr lvl="1"/>
            <a:r>
              <a:rPr lang="cs-CZ" dirty="0"/>
              <a:t>Členové PK OPD doporučili projednaný </a:t>
            </a:r>
            <a:r>
              <a:rPr lang="cs-CZ" b="1" dirty="0"/>
              <a:t>Strategický realizační plán </a:t>
            </a:r>
            <a:r>
              <a:rPr lang="cs-CZ" dirty="0"/>
              <a:t>k předložení Monitorovacímu výboru;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7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Plánovací komise OPD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0208"/>
            <a:ext cx="10515600" cy="4351338"/>
          </a:xfrm>
        </p:spPr>
        <p:txBody>
          <a:bodyPr/>
          <a:lstStyle/>
          <a:p>
            <a:pPr lvl="0"/>
            <a:r>
              <a:rPr lang="cs-CZ" dirty="0" smtClean="0"/>
              <a:t>složení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předsedou Komise je ředitel odboru fondů EU, místopředsedy jsou vedoucí oddělení metodik, koordinace a evaluace programů a vedoucí oddělení přípravy projektů; členy </a:t>
            </a:r>
            <a:r>
              <a:rPr lang="cs-CZ" dirty="0" smtClean="0"/>
              <a:t>jsou </a:t>
            </a:r>
            <a:r>
              <a:rPr lang="cs-CZ" dirty="0"/>
              <a:t>zástupci Řídicího orgánu OPD, věcně příslušných odborů MD ČR (520, 910, 130, 430), Zprostředkujícího subjektu OPD, Ministerstva pro místní rozvoj / Národního orgánu pro koordinaci, Ministerstva financí/ Platebního a certifikačního orgánu, zájmového </a:t>
            </a:r>
            <a:r>
              <a:rPr lang="cs-CZ" dirty="0" smtClean="0"/>
              <a:t>sdružení</a:t>
            </a:r>
          </a:p>
          <a:p>
            <a:pPr lvl="2"/>
            <a:r>
              <a:rPr lang="cs-CZ" dirty="0" smtClean="0"/>
              <a:t>za </a:t>
            </a:r>
            <a:r>
              <a:rPr lang="cs-CZ" dirty="0"/>
              <a:t>každý subjekt se jednání Komise účastní jeden nominovaný zástupce, není-li s příslušným subjektem dohodnuto jinak;</a:t>
            </a:r>
          </a:p>
          <a:p>
            <a:pPr lvl="1"/>
            <a:r>
              <a:rPr lang="cs-CZ" dirty="0"/>
              <a:t>při přípravě dalších výzev bude složení modifikováno/ rozšířeno o další relevantní hospodářské a sociální partnery, včetně partnerů zastupující občanskou společnost – prosíme o nominace.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68" y="1897369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Strategický realizační plán (SRP)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Strategický realizační plán (SRP)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c</a:t>
            </a:r>
            <a:r>
              <a:rPr lang="cs-CZ" dirty="0" smtClean="0"/>
              <a:t>ílem </a:t>
            </a:r>
            <a:r>
              <a:rPr lang="cs-CZ" dirty="0"/>
              <a:t>SRP je informovat členy MV o:</a:t>
            </a:r>
          </a:p>
          <a:p>
            <a:pPr lvl="2"/>
            <a:r>
              <a:rPr lang="cs-CZ" dirty="0" smtClean="0"/>
              <a:t>připravovaných výzvách</a:t>
            </a:r>
          </a:p>
          <a:p>
            <a:pPr lvl="2"/>
            <a:r>
              <a:rPr lang="cs-CZ" dirty="0" smtClean="0"/>
              <a:t>plánovaném finančním a věcném čerpání v následujícím roce</a:t>
            </a:r>
          </a:p>
          <a:p>
            <a:pPr lvl="1"/>
            <a:r>
              <a:rPr lang="cs-CZ" dirty="0" smtClean="0"/>
              <a:t>SRP </a:t>
            </a:r>
            <a:r>
              <a:rPr lang="cs-CZ" dirty="0"/>
              <a:t>předkládán členům MV k projednání</a:t>
            </a:r>
          </a:p>
          <a:p>
            <a:pPr lvl="1"/>
            <a:r>
              <a:rPr lang="cs-CZ" dirty="0"/>
              <a:t>predikce se zpracovávají na roky n – n+3 na úrovni PO</a:t>
            </a:r>
          </a:p>
          <a:p>
            <a:pPr lvl="1"/>
            <a:r>
              <a:rPr lang="cs-CZ" dirty="0" smtClean="0"/>
              <a:t>1. SRP předložený na 1. zasedání MV pokrývá období do 31.12.2015.</a:t>
            </a:r>
          </a:p>
          <a:p>
            <a:pPr lvl="1"/>
            <a:r>
              <a:rPr lang="cs-CZ" dirty="0" smtClean="0"/>
              <a:t>následně se členům MV předkládá </a:t>
            </a:r>
            <a:r>
              <a:rPr lang="cs-CZ" dirty="0"/>
              <a:t>vyhodnocení </a:t>
            </a:r>
            <a:r>
              <a:rPr lang="cs-CZ" dirty="0" smtClean="0"/>
              <a:t>plnění plánů a informovat o dalších krocích Řídicího orgánu ve vazbě na jednotlivé výzvy programu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6" y="215273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Společná komunikační strategie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96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Společná komunikační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3671" cy="3973813"/>
          </a:xfrm>
        </p:spPr>
        <p:txBody>
          <a:bodyPr/>
          <a:lstStyle/>
          <a:p>
            <a:r>
              <a:rPr lang="cs-CZ" dirty="0" smtClean="0"/>
              <a:t>rámcový dokument</a:t>
            </a:r>
          </a:p>
          <a:p>
            <a:r>
              <a:rPr lang="cs-CZ" dirty="0" smtClean="0"/>
              <a:t>zahrnuje </a:t>
            </a:r>
            <a:r>
              <a:rPr lang="cs-CZ" dirty="0"/>
              <a:t>všechny </a:t>
            </a:r>
            <a:r>
              <a:rPr lang="cs-CZ" dirty="0" smtClean="0"/>
              <a:t>ŘO programů </a:t>
            </a:r>
            <a:r>
              <a:rPr lang="cs-CZ" dirty="0"/>
              <a:t>zastřešených Dohodou o </a:t>
            </a:r>
            <a:r>
              <a:rPr lang="cs-CZ" dirty="0" smtClean="0"/>
              <a:t>partnerství</a:t>
            </a:r>
          </a:p>
          <a:p>
            <a:r>
              <a:rPr lang="cs-CZ" dirty="0" smtClean="0"/>
              <a:t>nahrazuje povinnost ŘO vypracovávat </a:t>
            </a:r>
            <a:r>
              <a:rPr lang="cs-CZ" dirty="0"/>
              <a:t>vlastní komunikační </a:t>
            </a:r>
            <a:r>
              <a:rPr lang="cs-CZ" dirty="0" smtClean="0"/>
              <a:t>strategii (KOP)</a:t>
            </a:r>
          </a:p>
          <a:p>
            <a:r>
              <a:rPr lang="cs-CZ" dirty="0"/>
              <a:t>základní směřování komunikace na programové období 2014-2020 </a:t>
            </a:r>
            <a:endParaRPr lang="cs-CZ" dirty="0" smtClean="0"/>
          </a:p>
          <a:p>
            <a:pPr lvl="1"/>
            <a:r>
              <a:rPr lang="cs-CZ" dirty="0"/>
              <a:t>obsah </a:t>
            </a:r>
            <a:r>
              <a:rPr lang="cs-CZ" dirty="0" smtClean="0"/>
              <a:t>sdělení, cílové skupiny, komunikační </a:t>
            </a:r>
            <a:r>
              <a:rPr lang="cs-CZ" dirty="0"/>
              <a:t>nástroje a </a:t>
            </a:r>
            <a:r>
              <a:rPr lang="cs-CZ" dirty="0" smtClean="0"/>
              <a:t>fáze </a:t>
            </a:r>
            <a:r>
              <a:rPr lang="cs-CZ" dirty="0"/>
              <a:t>komunikace </a:t>
            </a:r>
            <a:endParaRPr lang="cs-CZ" dirty="0" smtClean="0"/>
          </a:p>
          <a:p>
            <a:r>
              <a:rPr lang="cs-CZ" dirty="0"/>
              <a:t>výchozím dokumentem pro tvorbu ročních komunikačních plánů </a:t>
            </a:r>
            <a:r>
              <a:rPr lang="cs-CZ" dirty="0" smtClean="0"/>
              <a:t>(</a:t>
            </a:r>
            <a:r>
              <a:rPr lang="cs-CZ" dirty="0" err="1" smtClean="0"/>
              <a:t>RKoP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3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Společná komunikační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6909"/>
            <a:ext cx="10966622" cy="4357816"/>
          </a:xfrm>
        </p:spPr>
        <p:txBody>
          <a:bodyPr/>
          <a:lstStyle/>
          <a:p>
            <a:r>
              <a:rPr lang="cs-CZ" dirty="0" smtClean="0"/>
              <a:t>Principy - transparentnost</a:t>
            </a:r>
            <a:r>
              <a:rPr lang="cs-CZ" dirty="0"/>
              <a:t>, srozumitelnost, 3E, neutralita, vzájemná spolupráce, respekt, odpovědnost a </a:t>
            </a:r>
            <a:r>
              <a:rPr lang="cs-CZ" dirty="0" smtClean="0"/>
              <a:t>poctivost</a:t>
            </a:r>
          </a:p>
          <a:p>
            <a:r>
              <a:rPr lang="cs-CZ" dirty="0"/>
              <a:t>více než 60 % použitých komunikačních </a:t>
            </a:r>
            <a:r>
              <a:rPr lang="cs-CZ" dirty="0" smtClean="0"/>
              <a:t>nástrojů směrem k:</a:t>
            </a:r>
          </a:p>
          <a:p>
            <a:pPr lvl="1"/>
            <a:r>
              <a:rPr lang="cs-CZ" dirty="0"/>
              <a:t>Odborná </a:t>
            </a:r>
            <a:r>
              <a:rPr lang="cs-CZ" dirty="0" smtClean="0"/>
              <a:t>veřejnost, Potenciální žadatelé, Potenciální </a:t>
            </a:r>
            <a:r>
              <a:rPr lang="cs-CZ" dirty="0"/>
              <a:t>a koneční uživatelé </a:t>
            </a:r>
            <a:r>
              <a:rPr lang="cs-CZ" dirty="0" smtClean="0"/>
              <a:t>pomoci</a:t>
            </a:r>
          </a:p>
          <a:p>
            <a:r>
              <a:rPr lang="cs-CZ" sz="2400" dirty="0" smtClean="0"/>
              <a:t>NOK – komunikace vůči široké veřejnosti, přínosy ESI fondů pro ČR</a:t>
            </a:r>
          </a:p>
          <a:p>
            <a:r>
              <a:rPr lang="cs-CZ" sz="2400" dirty="0" smtClean="0"/>
              <a:t>ŘO - </a:t>
            </a:r>
            <a:r>
              <a:rPr lang="cs-CZ" sz="2400" dirty="0"/>
              <a:t>Komunikační témata </a:t>
            </a:r>
            <a:r>
              <a:rPr lang="cs-CZ" sz="2400" dirty="0" smtClean="0"/>
              <a:t>výhradně o daném OP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sz="1600" i="1" dirty="0" smtClean="0"/>
              <a:t>Tab.: celková alokace pro oblast publicity 2014-2020 (v Kč)</a:t>
            </a:r>
            <a:endParaRPr lang="cs-CZ" sz="1400" i="1" dirty="0"/>
          </a:p>
          <a:p>
            <a:endParaRPr lang="cs-CZ" sz="2400" dirty="0"/>
          </a:p>
          <a:p>
            <a:pPr lvl="1"/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0" y="5090984"/>
          <a:ext cx="12191996" cy="176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392"/>
                <a:gridCol w="1090570"/>
                <a:gridCol w="895245"/>
                <a:gridCol w="964421"/>
                <a:gridCol w="964421"/>
                <a:gridCol w="964421"/>
                <a:gridCol w="964421"/>
                <a:gridCol w="964421"/>
                <a:gridCol w="964421"/>
                <a:gridCol w="964421"/>
                <a:gridCol w="964421"/>
                <a:gridCol w="964421"/>
              </a:tblGrid>
              <a:tr h="904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Předmět  realizace technické pomoci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r>
                        <a:rPr lang="cs-CZ" sz="1400" dirty="0" smtClean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2017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2019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2020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2021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2022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2023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</a:tr>
              <a:tr h="862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Publicita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88 235 295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4 705 883</a:t>
                      </a:r>
                      <a:endParaRPr lang="cs-CZ" sz="1400" dirty="0">
                        <a:effectLst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10 588 236</a:t>
                      </a:r>
                      <a:endParaRPr lang="cs-CZ" sz="1400" dirty="0">
                        <a:effectLst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10 588 236</a:t>
                      </a:r>
                      <a:endParaRPr lang="cs-CZ" sz="1400" dirty="0">
                        <a:effectLst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11 176 471</a:t>
                      </a:r>
                      <a:endParaRPr lang="cs-CZ" sz="1400" dirty="0">
                        <a:effectLst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11 176 471</a:t>
                      </a:r>
                      <a:endParaRPr lang="cs-CZ" sz="1400" dirty="0">
                        <a:effectLst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10 000 000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10 000 000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10 000 000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10 000 000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00" marR="4140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4880" y="3741490"/>
            <a:ext cx="11352261" cy="149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3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6" y="215273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Roční komunikační plán OPD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9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Operační program 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Zahájení jednání MV</a:t>
            </a:r>
          </a:p>
          <a:p>
            <a:pPr lvl="1"/>
            <a:r>
              <a:rPr lang="cs-CZ" dirty="0" smtClean="0"/>
              <a:t>Úvodní slovo předsedy</a:t>
            </a:r>
          </a:p>
          <a:p>
            <a:pPr lvl="1"/>
            <a:r>
              <a:rPr lang="cs-CZ" dirty="0" smtClean="0"/>
              <a:t>Schválení programu 1. zasedání MV</a:t>
            </a:r>
          </a:p>
          <a:p>
            <a:pPr lvl="1"/>
            <a:r>
              <a:rPr lang="cs-CZ" dirty="0"/>
              <a:t>Stručné představení Operačního programu Doprava 2014-2020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5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Roční komunikační plán OPD 2015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535" y="1504349"/>
            <a:ext cx="10515600" cy="394086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zpracováván v souladu se Společnou komunikační </a:t>
            </a:r>
            <a:r>
              <a:rPr lang="cs-CZ" dirty="0" smtClean="0"/>
              <a:t>strategií</a:t>
            </a:r>
          </a:p>
          <a:p>
            <a:r>
              <a:rPr lang="cs-CZ" dirty="0" smtClean="0"/>
              <a:t>povinnost zpracovávat komunikační plán na „roční“ bázi vyplývá z Metodického pokynu </a:t>
            </a:r>
            <a:r>
              <a:rPr lang="cs-CZ" dirty="0"/>
              <a:t>pro publicitu a komunikaci </a:t>
            </a:r>
            <a:r>
              <a:rPr lang="cs-CZ" dirty="0" smtClean="0"/>
              <a:t>ESI fondů </a:t>
            </a:r>
            <a:r>
              <a:rPr lang="cs-CZ" dirty="0"/>
              <a:t>v programovém období </a:t>
            </a:r>
            <a:r>
              <a:rPr lang="cs-CZ" dirty="0" smtClean="0"/>
              <a:t>2014-2020</a:t>
            </a:r>
          </a:p>
          <a:p>
            <a:pPr lvl="1"/>
            <a:r>
              <a:rPr lang="cs-CZ" dirty="0" smtClean="0"/>
              <a:t>Cílové skupiny: </a:t>
            </a:r>
          </a:p>
          <a:p>
            <a:pPr lvl="2"/>
            <a:r>
              <a:rPr lang="cs-CZ" dirty="0" smtClean="0"/>
              <a:t>občané </a:t>
            </a:r>
            <a:r>
              <a:rPr lang="cs-CZ" dirty="0"/>
              <a:t>ČR 15+, </a:t>
            </a:r>
            <a:r>
              <a:rPr lang="cs-CZ" dirty="0" smtClean="0"/>
              <a:t>děti </a:t>
            </a:r>
            <a:r>
              <a:rPr lang="cs-CZ" dirty="0"/>
              <a:t>a mládež, </a:t>
            </a:r>
            <a:r>
              <a:rPr lang="cs-CZ" dirty="0" smtClean="0"/>
              <a:t>potenciální </a:t>
            </a:r>
            <a:r>
              <a:rPr lang="cs-CZ" dirty="0"/>
              <a:t>a koneční uživatelé pomoci, </a:t>
            </a:r>
            <a:r>
              <a:rPr lang="cs-CZ" dirty="0" smtClean="0"/>
              <a:t>osoby </a:t>
            </a:r>
            <a:r>
              <a:rPr lang="cs-CZ" dirty="0"/>
              <a:t>se zdravotním postižením</a:t>
            </a:r>
          </a:p>
          <a:p>
            <a:pPr lvl="2"/>
            <a:r>
              <a:rPr lang="cs-CZ" dirty="0" smtClean="0"/>
              <a:t>potenciální </a:t>
            </a:r>
            <a:r>
              <a:rPr lang="cs-CZ" dirty="0"/>
              <a:t>žadatelé</a:t>
            </a:r>
          </a:p>
          <a:p>
            <a:pPr lvl="2"/>
            <a:r>
              <a:rPr lang="cs-CZ" dirty="0" smtClean="0"/>
              <a:t>žadatelé </a:t>
            </a:r>
            <a:endParaRPr lang="cs-CZ" dirty="0"/>
          </a:p>
          <a:p>
            <a:pPr lvl="2"/>
            <a:r>
              <a:rPr lang="cs-CZ" dirty="0" smtClean="0"/>
              <a:t>příjemci </a:t>
            </a:r>
            <a:endParaRPr lang="cs-CZ" dirty="0"/>
          </a:p>
          <a:p>
            <a:pPr lvl="2"/>
            <a:r>
              <a:rPr lang="cs-CZ" dirty="0" smtClean="0"/>
              <a:t>ostatní </a:t>
            </a:r>
            <a:r>
              <a:rPr lang="cs-CZ" dirty="0"/>
              <a:t>subjekty zapojené do implementace OPD (včetně ŘO OPD)</a:t>
            </a:r>
          </a:p>
          <a:p>
            <a:pPr lvl="2"/>
            <a:r>
              <a:rPr lang="cs-CZ" dirty="0" smtClean="0"/>
              <a:t>média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Roční komunikační plán OPD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/>
          <a:p>
            <a:r>
              <a:rPr lang="cs-CZ" dirty="0" smtClean="0"/>
              <a:t>Plánované aktivity:</a:t>
            </a:r>
          </a:p>
          <a:p>
            <a:pPr lvl="1"/>
            <a:r>
              <a:rPr lang="cs-CZ" dirty="0" smtClean="0"/>
              <a:t>informační </a:t>
            </a:r>
            <a:r>
              <a:rPr lang="cs-CZ" dirty="0"/>
              <a:t>kampaň OPD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stránky www.OPD.cz</a:t>
            </a:r>
          </a:p>
          <a:p>
            <a:pPr lvl="1"/>
            <a:r>
              <a:rPr lang="cs-CZ" dirty="0" smtClean="0"/>
              <a:t>informační </a:t>
            </a:r>
            <a:r>
              <a:rPr lang="cs-CZ" dirty="0"/>
              <a:t>akce o OPD</a:t>
            </a:r>
          </a:p>
          <a:p>
            <a:pPr lvl="1"/>
            <a:r>
              <a:rPr lang="cs-CZ" dirty="0" smtClean="0"/>
              <a:t>workshopy</a:t>
            </a:r>
            <a:r>
              <a:rPr lang="cs-CZ" dirty="0"/>
              <a:t>, semináře, školení, výroční setkání, návštěvy projektů, kulaté stoly atp.</a:t>
            </a:r>
          </a:p>
          <a:p>
            <a:pPr lvl="1"/>
            <a:r>
              <a:rPr lang="cs-CZ" dirty="0" smtClean="0"/>
              <a:t>propagační </a:t>
            </a:r>
            <a:r>
              <a:rPr lang="cs-CZ" dirty="0"/>
              <a:t>předměty i informační </a:t>
            </a:r>
            <a:r>
              <a:rPr lang="cs-CZ" dirty="0" smtClean="0"/>
              <a:t>materiály</a:t>
            </a:r>
          </a:p>
          <a:p>
            <a:r>
              <a:rPr lang="cs-CZ" dirty="0"/>
              <a:t>NOK MMR sleduje indikátory výsledku (hlavní a vedlejší) a indikátory výstupu definované ve Společné komunikační strategii</a:t>
            </a:r>
            <a:r>
              <a:rPr lang="cs-CZ" dirty="0" smtClean="0"/>
              <a:t>. ŘO OPD bude sledovat indikátory výstupu uvedené v programové dokumentaci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4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6" y="215273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Kritéria výběru projektů OPD a Modelu hodnocení projektů OPD 2014-2020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5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1273" y="365125"/>
            <a:ext cx="11837773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a Model hodnocení projektů OPD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6162" y="1598137"/>
            <a:ext cx="10151075" cy="3977459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Ke schválení MV OPD jsou předloženy dokumenty:</a:t>
            </a:r>
          </a:p>
          <a:p>
            <a:pPr lvl="1"/>
            <a:r>
              <a:rPr lang="cs-CZ" altLang="cs-CZ" dirty="0" smtClean="0"/>
              <a:t>Kritéria výběru projektů OPD 2014-2020 </a:t>
            </a:r>
            <a:r>
              <a:rPr lang="it-IT" altLang="cs-CZ" dirty="0"/>
              <a:t>pro specifické cíle 1.1, 2.1, 3.1, </a:t>
            </a:r>
            <a:r>
              <a:rPr lang="it-IT" altLang="cs-CZ" dirty="0" smtClean="0"/>
              <a:t>4.1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Model hodnocení projektů OPD 2014-2020</a:t>
            </a:r>
            <a:endParaRPr lang="cs-CZ" altLang="cs-CZ" dirty="0"/>
          </a:p>
          <a:p>
            <a:pPr marL="228600" lvl="1">
              <a:spcBef>
                <a:spcPts val="1000"/>
              </a:spcBef>
            </a:pPr>
            <a:r>
              <a:rPr lang="cs-CZ" altLang="cs-CZ" sz="2800" dirty="0" smtClean="0"/>
              <a:t>Dokumenty odpovídají požadavkům dle článku 110 bod 2. a) Nařízení 1303/2013</a:t>
            </a:r>
          </a:p>
          <a:p>
            <a:pPr marL="228600" lvl="1">
              <a:spcBef>
                <a:spcPts val="1000"/>
              </a:spcBef>
            </a:pPr>
            <a:r>
              <a:rPr lang="cs-CZ" altLang="cs-CZ" sz="2800" dirty="0" smtClean="0"/>
              <a:t>Dokumenty jsou zpracovány v souladu s Metodickým pokynem </a:t>
            </a:r>
            <a:r>
              <a:rPr lang="cs-CZ" altLang="cs-CZ" sz="2800" dirty="0"/>
              <a:t>pro řízení výzev, hodnocení a výběr projektů v programovém období 2014-2020</a:t>
            </a:r>
          </a:p>
          <a:p>
            <a:r>
              <a:rPr lang="cs-CZ" altLang="cs-CZ" dirty="0" smtClean="0"/>
              <a:t>Model hodnocení stanovuje základní postupy a způsob hodnocení projektů (pokrývá všechny specifické cíle OPD)</a:t>
            </a:r>
          </a:p>
          <a:p>
            <a:r>
              <a:rPr lang="cs-CZ" altLang="cs-CZ" dirty="0" smtClean="0"/>
              <a:t>Model hodnocení může být v budoucnu aktualizován společně se schvalováním kritérií pro další specifické cíle OPD</a:t>
            </a:r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6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365125"/>
            <a:ext cx="11129319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pro specifické cíle 1.1, 2.1, 3.1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5356"/>
            <a:ext cx="10515600" cy="4403896"/>
          </a:xfrm>
        </p:spPr>
        <p:txBody>
          <a:bodyPr>
            <a:normAutofit/>
          </a:bodyPr>
          <a:lstStyle/>
          <a:p>
            <a:r>
              <a:rPr lang="cs-CZ" dirty="0" smtClean="0"/>
              <a:t>Jedná </a:t>
            </a:r>
            <a:r>
              <a:rPr lang="cs-CZ" dirty="0"/>
              <a:t>se o specifické cíle, které budou realizovány na základě průběžných nesoutěžních výzev, přičemž hlavním příjemcem v dané výzvě bude </a:t>
            </a:r>
            <a:r>
              <a:rPr lang="cs-CZ" dirty="0" smtClean="0"/>
              <a:t>vždy příslušná státní investorská </a:t>
            </a:r>
            <a:r>
              <a:rPr lang="cs-CZ" dirty="0"/>
              <a:t>organizace </a:t>
            </a:r>
            <a:r>
              <a:rPr lang="cs-CZ" dirty="0" smtClean="0"/>
              <a:t>(SŽDC, ŘSD)</a:t>
            </a:r>
          </a:p>
          <a:p>
            <a:r>
              <a:rPr lang="cs-CZ" altLang="cs-CZ" dirty="0"/>
              <a:t>Podrobné rozpracování kritérií v podobě hodnotícího souboru bude před vyhlášením příslušných výzev projednáno v rámci Plánovací komise OPD</a:t>
            </a:r>
          </a:p>
          <a:p>
            <a:r>
              <a:rPr lang="cs-CZ" dirty="0" smtClean="0"/>
              <a:t>Hodnotící soubor bude následně součástí Pravidel </a:t>
            </a:r>
            <a:r>
              <a:rPr lang="cs-CZ" dirty="0"/>
              <a:t>pro žadatele a příjemce OPD, která budou </a:t>
            </a:r>
            <a:r>
              <a:rPr lang="cs-CZ" dirty="0" smtClean="0"/>
              <a:t>zveřejněna nejpozději </a:t>
            </a:r>
            <a:r>
              <a:rPr lang="cs-CZ" dirty="0"/>
              <a:t>s vyhlášením výzvy pro předkládání projektů pro příslušný specifický </a:t>
            </a:r>
            <a:r>
              <a:rPr lang="cs-CZ" dirty="0" smtClean="0"/>
              <a:t>cíl</a:t>
            </a:r>
            <a:endParaRPr lang="cs-CZ" altLang="cs-CZ" dirty="0"/>
          </a:p>
          <a:p>
            <a:endParaRPr lang="cs-CZ" altLang="cs-CZ" dirty="0" smtClean="0"/>
          </a:p>
          <a:p>
            <a:pPr marL="457200" lvl="1" indent="0">
              <a:buNone/>
            </a:pPr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9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365125"/>
            <a:ext cx="11129319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pro specifické cíle 1.1, 2.1, 3.1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6204"/>
            <a:ext cx="10515600" cy="4528334"/>
          </a:xfrm>
        </p:spPr>
        <p:txBody>
          <a:bodyPr>
            <a:normAutofit/>
          </a:bodyPr>
          <a:lstStyle/>
          <a:p>
            <a:r>
              <a:rPr lang="cs-CZ" dirty="0" smtClean="0"/>
              <a:t>Bude aplikován dvoukolový model hodnocení</a:t>
            </a:r>
          </a:p>
          <a:p>
            <a:r>
              <a:rPr lang="cs-CZ" altLang="cs-CZ" dirty="0" smtClean="0"/>
              <a:t>Žadatel předkládá do prvního kola předběžnou žádost, na základě výsledků hodnocení prvního kola je žadatel vyzván k předložení kompletní žádosti včetně případného dopracování</a:t>
            </a:r>
          </a:p>
          <a:p>
            <a:r>
              <a:rPr lang="cs-CZ" altLang="cs-CZ" dirty="0" smtClean="0"/>
              <a:t>Ve druhém kole je hodnocení aktualizováno a jsou posuzovány doplněné náležitosti a splnění podmínek z prvního kola hodnocení</a:t>
            </a:r>
          </a:p>
          <a:p>
            <a:r>
              <a:rPr lang="cs-CZ" altLang="cs-CZ" dirty="0" smtClean="0"/>
              <a:t>V obou kolech probíhá:</a:t>
            </a:r>
          </a:p>
          <a:p>
            <a:pPr lvl="1"/>
            <a:r>
              <a:rPr lang="cs-CZ" altLang="cs-CZ" dirty="0" smtClean="0"/>
              <a:t>Kontrola formálních náležitostí a přijatelnosti (provádí ŘO)</a:t>
            </a:r>
          </a:p>
          <a:p>
            <a:pPr lvl="1"/>
            <a:r>
              <a:rPr lang="cs-CZ" altLang="cs-CZ" dirty="0" smtClean="0"/>
              <a:t>Věcné hodnocení (provádí hodnotící komise – externí hodnotitelé, interní hodnotitelé z věcně příslušných odborů MD)</a:t>
            </a:r>
          </a:p>
          <a:p>
            <a:pPr marL="457200" lvl="1" indent="0">
              <a:buNone/>
            </a:pPr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8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1285838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pro specifické cíle 1.1, 2.1, 3.1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54" y="1487870"/>
            <a:ext cx="10859530" cy="478112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altLang="cs-CZ" sz="2800" dirty="0"/>
              <a:t>Kritéria pro věcné hodnocení: </a:t>
            </a:r>
          </a:p>
          <a:p>
            <a:pPr lvl="2"/>
            <a:r>
              <a:rPr lang="cs-CZ" altLang="cs-CZ" sz="2400" dirty="0" smtClean="0"/>
              <a:t>relevance projektu</a:t>
            </a:r>
          </a:p>
          <a:p>
            <a:pPr lvl="3"/>
            <a:r>
              <a:rPr lang="cs-CZ" altLang="cs-CZ" sz="2000" dirty="0" smtClean="0"/>
              <a:t>soulad s cíli OPD</a:t>
            </a:r>
          </a:p>
          <a:p>
            <a:pPr lvl="3"/>
            <a:r>
              <a:rPr lang="cs-CZ" altLang="cs-CZ" sz="2000" dirty="0" smtClean="0"/>
              <a:t>naplňování cílů Dopravní politikou a dopravní politiky EU</a:t>
            </a:r>
          </a:p>
          <a:p>
            <a:pPr lvl="4"/>
            <a:r>
              <a:rPr lang="cs-CZ" altLang="cs-CZ" sz="2000" dirty="0"/>
              <a:t>s</a:t>
            </a:r>
            <a:r>
              <a:rPr lang="cs-CZ" altLang="cs-CZ" sz="2000" dirty="0" smtClean="0"/>
              <a:t>oulad s Dopravními sektorovými strategiemi</a:t>
            </a:r>
          </a:p>
          <a:p>
            <a:pPr lvl="2"/>
            <a:r>
              <a:rPr lang="cs-CZ" altLang="cs-CZ" sz="2400" dirty="0" smtClean="0"/>
              <a:t>soulad s horizontálními principy</a:t>
            </a:r>
          </a:p>
          <a:p>
            <a:pPr lvl="3"/>
            <a:r>
              <a:rPr lang="cs-CZ" altLang="cs-CZ" sz="2000" dirty="0" smtClean="0"/>
              <a:t>udržitelný rozvoj (zejména z hlediska ŽP)</a:t>
            </a:r>
          </a:p>
          <a:p>
            <a:pPr lvl="3"/>
            <a:r>
              <a:rPr lang="cs-CZ" altLang="cs-CZ" sz="2000" dirty="0" smtClean="0"/>
              <a:t>princip rovných příležitostí</a:t>
            </a:r>
          </a:p>
          <a:p>
            <a:pPr lvl="3"/>
            <a:r>
              <a:rPr lang="cs-CZ" altLang="cs-CZ" sz="2000" dirty="0"/>
              <a:t>r</a:t>
            </a:r>
            <a:r>
              <a:rPr lang="cs-CZ" altLang="cs-CZ" sz="2000" dirty="0" smtClean="0"/>
              <a:t>ovnost mezi muži a ženami</a:t>
            </a:r>
          </a:p>
          <a:p>
            <a:pPr lvl="3"/>
            <a:endParaRPr lang="cs-CZ" altLang="cs-CZ" dirty="0" smtClean="0"/>
          </a:p>
          <a:p>
            <a:pPr lvl="1"/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3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4012" y="356887"/>
            <a:ext cx="110490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Kritéria výběru projektů OPD pro specifické cíle 1.1, </a:t>
            </a:r>
            <a:r>
              <a:rPr lang="cs-CZ" sz="3600" dirty="0" smtClean="0">
                <a:solidFill>
                  <a:schemeClr val="bg1"/>
                </a:solidFill>
              </a:rPr>
              <a:t>2.1, </a:t>
            </a:r>
            <a:r>
              <a:rPr lang="cs-CZ" sz="3600" dirty="0">
                <a:solidFill>
                  <a:schemeClr val="bg1"/>
                </a:solidFill>
              </a:rPr>
              <a:t>3.1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4215"/>
            <a:ext cx="10515600" cy="447385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altLang="cs-CZ" sz="2800" dirty="0"/>
              <a:t>Kritéria pro věcné hodnocení: </a:t>
            </a:r>
          </a:p>
          <a:p>
            <a:pPr lvl="2"/>
            <a:r>
              <a:rPr lang="cs-CZ" altLang="cs-CZ" sz="2400" dirty="0" smtClean="0"/>
              <a:t>ekonomická a technická efektivita</a:t>
            </a:r>
          </a:p>
          <a:p>
            <a:pPr lvl="3"/>
            <a:r>
              <a:rPr lang="cs-CZ" altLang="cs-CZ" sz="2000" dirty="0"/>
              <a:t>e</a:t>
            </a:r>
            <a:r>
              <a:rPr lang="cs-CZ" altLang="cs-CZ" sz="2000" dirty="0" smtClean="0"/>
              <a:t>konomická efektivnost (výstupy CBA)</a:t>
            </a:r>
          </a:p>
          <a:p>
            <a:pPr lvl="3"/>
            <a:r>
              <a:rPr lang="cs-CZ" altLang="cs-CZ" sz="2000" dirty="0" smtClean="0"/>
              <a:t>zajištění provozní udržitelnosti projektu</a:t>
            </a:r>
          </a:p>
          <a:p>
            <a:pPr lvl="3"/>
            <a:r>
              <a:rPr lang="cs-CZ" altLang="cs-CZ" sz="2000" dirty="0" smtClean="0"/>
              <a:t>provázanost cílů a obsahu projektu</a:t>
            </a:r>
          </a:p>
          <a:p>
            <a:pPr lvl="2"/>
            <a:r>
              <a:rPr lang="cs-CZ" altLang="cs-CZ" sz="2400" dirty="0" smtClean="0"/>
              <a:t>adekvátní kvalita dokumentace žádosti</a:t>
            </a:r>
          </a:p>
          <a:p>
            <a:pPr lvl="3"/>
            <a:r>
              <a:rPr lang="cs-CZ" altLang="cs-CZ" sz="2000" dirty="0" smtClean="0"/>
              <a:t>splnění očekávaných kritérií kvality dokumentace žádosti v souladu se základními obecnými standardy</a:t>
            </a:r>
          </a:p>
          <a:p>
            <a:pPr lvl="3"/>
            <a:endParaRPr lang="cs-CZ" alt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0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0205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altLang="cs-CZ" sz="2800" dirty="0"/>
              <a:t>Kritéria pro věcné hodnocení: </a:t>
            </a:r>
          </a:p>
          <a:p>
            <a:pPr lvl="2"/>
            <a:r>
              <a:rPr lang="cs-CZ" altLang="cs-CZ" sz="2400" dirty="0" smtClean="0"/>
              <a:t>finanční kvalifikace</a:t>
            </a:r>
          </a:p>
          <a:p>
            <a:pPr lvl="3"/>
            <a:r>
              <a:rPr lang="cs-CZ" altLang="cs-CZ" sz="2000" dirty="0" smtClean="0"/>
              <a:t>finanční potřeba dotace, </a:t>
            </a:r>
            <a:r>
              <a:rPr lang="cs-CZ" sz="2000" dirty="0" smtClean="0"/>
              <a:t>přiměřená rentabilita projektu po započtení dotace, finanční </a:t>
            </a:r>
            <a:r>
              <a:rPr lang="cs-CZ" sz="2000" dirty="0"/>
              <a:t>udržitelnost </a:t>
            </a:r>
            <a:r>
              <a:rPr lang="cs-CZ" sz="2000" dirty="0" smtClean="0"/>
              <a:t>projektu, způsobilost nákladů</a:t>
            </a:r>
            <a:endParaRPr lang="cs-CZ" altLang="cs-CZ" sz="2000" dirty="0" smtClean="0"/>
          </a:p>
          <a:p>
            <a:pPr lvl="2"/>
            <a:r>
              <a:rPr lang="cs-CZ" altLang="cs-CZ" sz="2400" dirty="0"/>
              <a:t>připravenost projektu požadovaná legislativou EU a ČR</a:t>
            </a:r>
          </a:p>
          <a:p>
            <a:pPr lvl="3"/>
            <a:r>
              <a:rPr lang="cs-CZ" altLang="cs-CZ" sz="2000" dirty="0"/>
              <a:t>dokumenty a doklady potřebné dle povahy projektu a evropských a národních legislativních a metodických </a:t>
            </a:r>
            <a:r>
              <a:rPr lang="cs-CZ" altLang="cs-CZ" sz="2000" dirty="0" smtClean="0"/>
              <a:t>požadavků</a:t>
            </a:r>
            <a:endParaRPr lang="cs-CZ" altLang="cs-CZ" sz="2000" dirty="0"/>
          </a:p>
          <a:p>
            <a:pPr lvl="2"/>
            <a:r>
              <a:rPr lang="cs-CZ" altLang="cs-CZ" sz="2400" dirty="0"/>
              <a:t>technické řešení</a:t>
            </a:r>
          </a:p>
          <a:p>
            <a:pPr lvl="3"/>
            <a:r>
              <a:rPr lang="cs-CZ" altLang="cs-CZ" sz="2000" dirty="0"/>
              <a:t>aplikace stavebních norem, odůvodněné jednotlivých položek rozpočtu a jejich přiměřenost, soulad harmonogramu s programovým obdobím, reálnost a dostatečná podrobnost harmonogramu, přiměřená technická a časová rizika projektu</a:t>
            </a:r>
          </a:p>
          <a:p>
            <a:pPr lvl="3"/>
            <a:endParaRPr lang="cs-CZ" altLang="cs-CZ" dirty="0" smtClean="0"/>
          </a:p>
          <a:p>
            <a:pPr lvl="1"/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4012" y="348649"/>
            <a:ext cx="110490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Kritéria výběru projektů OPD pro specifické cíle 1.1, </a:t>
            </a:r>
            <a:r>
              <a:rPr lang="cs-CZ" sz="3600" dirty="0" smtClean="0">
                <a:solidFill>
                  <a:schemeClr val="bg1"/>
                </a:solidFill>
              </a:rPr>
              <a:t>2.1, </a:t>
            </a:r>
            <a:r>
              <a:rPr lang="cs-CZ" sz="3600" dirty="0">
                <a:solidFill>
                  <a:schemeClr val="bg1"/>
                </a:solidFill>
              </a:rPr>
              <a:t>3.1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94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365125"/>
            <a:ext cx="11129319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</a:t>
            </a:r>
            <a:r>
              <a:rPr lang="cs-CZ" sz="3600" dirty="0">
                <a:solidFill>
                  <a:schemeClr val="bg1"/>
                </a:solidFill>
              </a:rPr>
              <a:t>pro specifický cíl 4.1 (TP)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250"/>
            <a:ext cx="10515600" cy="4528334"/>
          </a:xfrm>
        </p:spPr>
        <p:txBody>
          <a:bodyPr>
            <a:normAutofit/>
          </a:bodyPr>
          <a:lstStyle/>
          <a:p>
            <a:r>
              <a:rPr lang="cs-CZ" dirty="0" smtClean="0"/>
              <a:t>Jedná </a:t>
            </a:r>
            <a:r>
              <a:rPr lang="cs-CZ" dirty="0"/>
              <a:t>se o specifické </a:t>
            </a:r>
            <a:r>
              <a:rPr lang="cs-CZ" dirty="0" smtClean="0"/>
              <a:t>cíl, který bude realizován </a:t>
            </a:r>
            <a:r>
              <a:rPr lang="cs-CZ" dirty="0"/>
              <a:t>na základě </a:t>
            </a:r>
            <a:r>
              <a:rPr lang="cs-CZ" dirty="0" smtClean="0"/>
              <a:t>průběžné nesoutěžní výzvy, </a:t>
            </a:r>
            <a:r>
              <a:rPr lang="cs-CZ" dirty="0"/>
              <a:t>přičemž </a:t>
            </a:r>
            <a:r>
              <a:rPr lang="cs-CZ" dirty="0" smtClean="0"/>
              <a:t>příjemci budou subjekty implementační struktury a vybraní majoritní příjemci z věcných prioritních os</a:t>
            </a:r>
          </a:p>
          <a:p>
            <a:r>
              <a:rPr lang="cs-CZ" altLang="cs-CZ" dirty="0"/>
              <a:t>Podrobné rozpracování kritérií v podobě hodnotícího souboru bude před vyhlášením </a:t>
            </a:r>
            <a:r>
              <a:rPr lang="cs-CZ" altLang="cs-CZ" dirty="0" smtClean="0"/>
              <a:t>výzvy </a:t>
            </a:r>
            <a:r>
              <a:rPr lang="cs-CZ" altLang="cs-CZ" dirty="0"/>
              <a:t>projednáno v rámci Plánovací komise OPD</a:t>
            </a:r>
          </a:p>
          <a:p>
            <a:r>
              <a:rPr lang="cs-CZ" dirty="0" smtClean="0"/>
              <a:t>Bude aplikován jednokolový model hodnocení</a:t>
            </a:r>
          </a:p>
          <a:p>
            <a:r>
              <a:rPr lang="cs-CZ" altLang="cs-CZ" dirty="0" smtClean="0"/>
              <a:t>Posouzení projektů bude probíhat pouze na základě kontroly formálních náležitostí a přijatelnosti</a:t>
            </a:r>
            <a:endParaRPr lang="cs-CZ" altLang="cs-CZ" dirty="0"/>
          </a:p>
          <a:p>
            <a:endParaRPr lang="cs-CZ" altLang="cs-CZ" dirty="0" smtClean="0"/>
          </a:p>
          <a:p>
            <a:pPr marL="457200" lvl="1" indent="0">
              <a:buNone/>
            </a:pPr>
            <a:endParaRPr lang="cs-CZ" alt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1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1951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cs-CZ" dirty="0" smtClean="0">
                <a:solidFill>
                  <a:schemeClr val="bg1"/>
                </a:solidFill>
              </a:rPr>
              <a:t>íle Operačního programu Doprava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0917" y="1631092"/>
            <a:ext cx="9852455" cy="386354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Operační </a:t>
            </a:r>
            <a:r>
              <a:rPr lang="cs-CZ" dirty="0"/>
              <a:t>program Doprava 2014-2020 navazuje na Operační program Doprava 2007-2013, avšak jeho struktura bude jiná, budou přidány některé nové </a:t>
            </a:r>
            <a:r>
              <a:rPr lang="cs-CZ" dirty="0" smtClean="0"/>
              <a:t>podporované </a:t>
            </a:r>
            <a:r>
              <a:rPr lang="cs-CZ" dirty="0"/>
              <a:t>oblasti, jiné je i zdůvodnění plánovaných intervencí</a:t>
            </a:r>
          </a:p>
          <a:p>
            <a:r>
              <a:rPr lang="cs-CZ" dirty="0" smtClean="0"/>
              <a:t>hlavním </a:t>
            </a:r>
            <a:r>
              <a:rPr lang="cs-CZ" dirty="0"/>
              <a:t>tematickým cílem je Podpora udržitelné dopravy a odstraňování překážek v klíčových síťových infrastrukturách </a:t>
            </a:r>
          </a:p>
          <a:p>
            <a:r>
              <a:rPr lang="cs-CZ" dirty="0" smtClean="0"/>
              <a:t>v </a:t>
            </a:r>
            <a:r>
              <a:rPr lang="cs-CZ" dirty="0"/>
              <a:t>rámci tohoto tematického cíle jde zejména o dokončení páteřní infrastruktury a napojení regionů na síť TEN-T, dále o potřebu zlepšení po stránce kvality a funkčnosti, o potřebu odstranění přetrvávajících úzkých míst v klíčové infrastruktuře a o podporu udržitelné mobility s důrazem na města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6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776" y="208608"/>
            <a:ext cx="10515600" cy="1325563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Kritéria výběru projektů OPD pro specifický cíl 4.1 (TP)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06640"/>
            <a:ext cx="10515600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altLang="cs-CZ" sz="2800" dirty="0"/>
              <a:t>Kritéria </a:t>
            </a:r>
            <a:r>
              <a:rPr lang="cs-CZ" altLang="cs-CZ" sz="2800" dirty="0" smtClean="0"/>
              <a:t>pro kontrolu formálních náležitostí </a:t>
            </a:r>
          </a:p>
          <a:p>
            <a:pPr marL="685800" lvl="2">
              <a:spcBef>
                <a:spcPts val="1000"/>
              </a:spcBef>
            </a:pPr>
            <a:r>
              <a:rPr lang="cs-CZ" altLang="cs-CZ" dirty="0"/>
              <a:t>podání žádosti v předepsané formě, podpis statutárním či pověřeným zástupcem, vyplnění všech povinných údajů, doložení všech povinných příloh</a:t>
            </a:r>
            <a:endParaRPr lang="cs-CZ" altLang="cs-CZ" dirty="0" smtClean="0"/>
          </a:p>
          <a:p>
            <a:pPr marL="228600" lvl="1">
              <a:spcBef>
                <a:spcPts val="1000"/>
              </a:spcBef>
            </a:pPr>
            <a:r>
              <a:rPr lang="cs-CZ" altLang="cs-CZ" sz="2800" dirty="0" smtClean="0"/>
              <a:t>Kritéria pro kontrolu přijatelnosti: </a:t>
            </a:r>
            <a:endParaRPr lang="cs-CZ" altLang="cs-CZ" sz="2800" dirty="0"/>
          </a:p>
          <a:p>
            <a:pPr lvl="1"/>
            <a:r>
              <a:rPr lang="cs-CZ" sz="2000" dirty="0"/>
              <a:t>soulad se schváleným Plánem alokace TP OPD, soulad s výzvou, posouzení oprávněnosti žadatele, posouzení relevance projektu (soulad s OPD, soulad s cíli prioritní osy, </a:t>
            </a:r>
            <a:r>
              <a:rPr lang="cs-CZ" sz="2000" dirty="0" smtClean="0"/>
              <a:t>plnění </a:t>
            </a:r>
            <a:r>
              <a:rPr lang="cs-CZ" sz="2000" dirty="0"/>
              <a:t>indikátorů), </a:t>
            </a:r>
            <a:r>
              <a:rPr lang="cs-CZ" sz="2000" dirty="0" smtClean="0"/>
              <a:t>posouzení </a:t>
            </a:r>
            <a:r>
              <a:rPr lang="cs-CZ" sz="2000" dirty="0"/>
              <a:t>adekvátní kvality dokumentace a zdůvodnění žádosti (kvalita dokumentace, způsobilost výdajů, rozpočet projektu - přiměřenost jednotlivých položek a jejich hospodárnost, účelnost a efektivnost), souladu s programovou dokumentací dle vyhlášky MF </a:t>
            </a:r>
            <a:r>
              <a:rPr lang="cs-CZ" sz="2000" dirty="0" smtClean="0"/>
              <a:t>560/2006, </a:t>
            </a:r>
            <a:r>
              <a:rPr lang="cs-CZ" sz="2000" dirty="0"/>
              <a:t>souladu s horizontálními principy (udržitelný rozvoj, princip rovných příležitostí, princip zákazu diskriminace, princip rovnosti žen a mužů)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6" y="215273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Plán alokace Technické pomoci Operačního programu Doprava 2014-2020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Technická pomoc OP Doprava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727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Je zakotvena v čl</a:t>
            </a:r>
            <a:r>
              <a:rPr lang="cs-CZ" dirty="0"/>
              <a:t>. 59 nařízení Evropského parlamentu a Rady (EU) č. 1303/2013 </a:t>
            </a:r>
            <a:r>
              <a:rPr lang="cs-CZ" sz="1600" dirty="0"/>
              <a:t>ze dne 17. prosince 2013, o společných ustanoveních o Evropském fondu pro regionální rozvoj, Evropském sociálním fondu, Fondu soudržnosti, Evropském zemědělském fondu pro rozvoj venkova a Evropském rybářském a námořním fondu, o obecných ustanoveních o Evropském fondu pro regionální rozvoj, Evropském sociálním fondu, Fondu soudržnosti a Evropském námořním a rybářském </a:t>
            </a:r>
            <a:r>
              <a:rPr lang="cs-CZ" sz="1600" dirty="0" smtClean="0"/>
              <a:t>fondu </a:t>
            </a:r>
            <a:r>
              <a:rPr lang="cs-CZ" sz="1600" dirty="0"/>
              <a:t>a o zrušení nařízení Rady (ES) č. 1083/2006 </a:t>
            </a:r>
            <a:r>
              <a:rPr lang="cs-CZ" sz="1600" dirty="0" smtClean="0"/>
              <a:t>(tzv. obecné nařízení)</a:t>
            </a:r>
            <a:endParaRPr lang="cs-CZ" sz="1600" dirty="0"/>
          </a:p>
          <a:p>
            <a:r>
              <a:rPr lang="cs-CZ" sz="2600" dirty="0"/>
              <a:t>Technická pomoc Operačního programu Doprava 2014-2020 (dále jen „TP OPD“) bude realizována jednou prioritní osou a to prioritní </a:t>
            </a:r>
            <a:r>
              <a:rPr lang="cs-CZ" sz="2600" dirty="0" smtClean="0"/>
              <a:t>osou 4</a:t>
            </a:r>
            <a:r>
              <a:rPr lang="cs-CZ" sz="2600" dirty="0"/>
              <a:t>, která bude financována z Fondu soudržnosti.</a:t>
            </a:r>
            <a:endParaRPr lang="cs-CZ" sz="2600" dirty="0" smtClean="0"/>
          </a:p>
          <a:p>
            <a:r>
              <a:rPr lang="cs-CZ" dirty="0" smtClean="0"/>
              <a:t>Celková </a:t>
            </a:r>
            <a:r>
              <a:rPr lang="cs-CZ" dirty="0"/>
              <a:t>plánovaná </a:t>
            </a:r>
            <a:r>
              <a:rPr lang="cs-CZ" dirty="0" smtClean="0"/>
              <a:t>alokace TP OPD </a:t>
            </a:r>
            <a:r>
              <a:rPr lang="cs-CZ" dirty="0"/>
              <a:t>činí 70 436 542 EUR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Oblasti zaměření TP OPD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7872"/>
            <a:ext cx="10515600" cy="4351338"/>
          </a:xfrm>
        </p:spPr>
        <p:txBody>
          <a:bodyPr/>
          <a:lstStyle/>
          <a:p>
            <a:r>
              <a:rPr lang="cs-CZ" altLang="cs-CZ" dirty="0"/>
              <a:t>Řízení a kontrola programu</a:t>
            </a:r>
          </a:p>
          <a:p>
            <a:r>
              <a:rPr lang="cs-CZ" altLang="cs-CZ" dirty="0"/>
              <a:t>Technické zabezpečení činnosti </a:t>
            </a:r>
            <a:endParaRPr lang="cs-CZ" altLang="cs-CZ" dirty="0" smtClean="0"/>
          </a:p>
          <a:p>
            <a:r>
              <a:rPr lang="cs-CZ" altLang="cs-CZ" dirty="0" smtClean="0"/>
              <a:t>Podpora </a:t>
            </a:r>
            <a:r>
              <a:rPr lang="cs-CZ" altLang="cs-CZ" dirty="0"/>
              <a:t>absorpční kapacity</a:t>
            </a:r>
          </a:p>
          <a:p>
            <a:r>
              <a:rPr lang="cs-CZ" altLang="cs-CZ" dirty="0"/>
              <a:t>Publicita</a:t>
            </a:r>
          </a:p>
          <a:p>
            <a:r>
              <a:rPr lang="cs-CZ" altLang="cs-CZ" dirty="0" smtClean="0"/>
              <a:t>Evaluace</a:t>
            </a:r>
            <a:endParaRPr lang="cs-CZ" altLang="cs-CZ" dirty="0"/>
          </a:p>
          <a:p>
            <a:r>
              <a:rPr lang="cs-CZ" altLang="cs-CZ" dirty="0"/>
              <a:t>Vzdělávání</a:t>
            </a:r>
          </a:p>
          <a:p>
            <a:r>
              <a:rPr lang="cs-CZ" altLang="cs-CZ" dirty="0" smtClean="0"/>
              <a:t>Dokončení realizace programového období 2007 – 2013 a příprava </a:t>
            </a:r>
            <a:r>
              <a:rPr lang="cs-CZ" altLang="cs-CZ" dirty="0"/>
              <a:t>nového programového období </a:t>
            </a:r>
            <a:r>
              <a:rPr lang="cs-CZ" altLang="cs-CZ" dirty="0" smtClean="0"/>
              <a:t>2021+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8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Rozdělení prostředků TP OPD (dle oblastí)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108813"/>
              </p:ext>
            </p:extLst>
          </p:nvPr>
        </p:nvGraphicFramePr>
        <p:xfrm>
          <a:off x="1606378" y="1408669"/>
          <a:ext cx="7998941" cy="382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3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296" y="215273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Aktuální stav plnění předběžných podmínek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6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Obecné předběžné podmínky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298404"/>
          <a:ext cx="10515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362"/>
                <a:gridCol w="953323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Číslo PP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obecné předběžné podmínky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administrativní kapacity pro provádění a uplatňování právních předpisů a politiky Unie v oblasti boje proti diskriminaci v případě fondů ESI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administrativní kapacity pro provádění a uplatňování právních předpisů a politiky Unie v oblasti rovnosti mezi ženami a muži v případě fondů ESI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administrativní kapacity k provádění a uplatňování Úmluvy OSN o právech osob se zdravotním postižením (UNCRPD) v oblasti fondů ESI v souladu s rozhodnutím Rady 2010/48/ES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opatření pro účinné uplatňování právních předpisů Unie o veřejných zakázkách v oblasti fondů ESI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Existence opatření pro účinné uplatňování právních předpisů Unie pro veřejnou podporu v oblasti fondů ESI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opatření pro účinné uplatňování právních předpisů Unie pro oblast životního prostředí týkajících se EIA a SEA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OPP 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cs-CZ" sz="1600" dirty="0" smtClean="0"/>
                        <a:t>Existence statistického základu nezbytného k provádění hodnocení za účelem posouzení účinnosti a dopadu programů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cs-CZ" sz="1600" dirty="0" smtClean="0"/>
                        <a:t>Existence systému ukazatele výsledků</a:t>
                      </a:r>
                      <a:r>
                        <a:rPr lang="cs-CZ" sz="1600" baseline="0" dirty="0" smtClean="0"/>
                        <a:t> nezbytného pro výběr opatření, jež budou nejúčinněji přispívat k dosahování požadovaných výsledků, k sledování pokroku při plnění cílů a k provedení posouzení dopadů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6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Tematické předběžné podmínky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206807"/>
              </p:ext>
            </p:extLst>
          </p:nvPr>
        </p:nvGraphicFramePr>
        <p:xfrm>
          <a:off x="838200" y="1487872"/>
          <a:ext cx="1051560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595"/>
                <a:gridCol w="935200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Číslo PP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tematické předběžné podmínky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TPP 7.1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Existence komplexního plánu či komplexních plánů nebo rámce či rámců pro investice do dopravy v souladu s institucionálním uspořádáním členských států (včetně veřejné dopravy na regionální a místní úrovni), čímž se podporuje rozvoj infrastruktury a zvyšuje se dopravní obslužnost ve vztahu ke globálním a hlavním sítím TEN-T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TPP 7.2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Železniční doprava: Existence – v rámci komplexního plánu či komplexních plánů nebo rámce či rámců – oddíl výslovně věnovaný rozvoji železniční dopravy v souladu s institucionálním uspořádáním členských států (včetně veřejné dopravy na regionální a místní úrovni), čímž se podporuje rozvoj infrastruktury a zvyšuje se dopravní obslužnost ve vztahu ke globálním sítím a hlavním sítím TEN-T. Investice se vztahují na mobilní majetek, interoperabilitu a budování kapacit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TPP 7.3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Ostatní způsoby dopravy, včetně vnitrozemské a námořní lodní dopravy, přístavů, multimodálních spojů a letištní infrastruktury: Existence – v rámci komplexního plánu či komplexních plánů dopravy nebo rámce či rámců dopravy – oddílu zvlášť věnovaného vnitrozemské a námořní lodní dopravě, přístavům, multimodálním spojům a letištní infrastruktuře, které přispívají ke zlepšení dopravní obslužnosti ve vztahu ke globálním a hlavním sítím TEN-T a podporují udržitelnou regionální a místní mobilitu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1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Naplňování předběžných podmínek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4966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Gestorem všech obecných předběžných podmínek jsou subjekty mimo MDČR (MDČR zajišťuje pouze naplňování na úrovni ŘO)</a:t>
            </a:r>
            <a:endParaRPr lang="cs-CZ" dirty="0"/>
          </a:p>
          <a:p>
            <a:r>
              <a:rPr lang="cs-CZ" dirty="0" smtClean="0"/>
              <a:t>Tematické předběžné podmínky – gestorem je MDČR, z větší části naplněny schválením Dopravních sektorových strategií (2. fáze), poté dopracován tzv. Akční plán, který stanovil další úkoly, které je potřeba splnit (jedná </a:t>
            </a:r>
            <a:r>
              <a:rPr lang="cs-CZ" dirty="0"/>
              <a:t>se </a:t>
            </a:r>
            <a:r>
              <a:rPr lang="cs-CZ" dirty="0" smtClean="0"/>
              <a:t>o opatření </a:t>
            </a:r>
            <a:r>
              <a:rPr lang="cs-CZ" dirty="0"/>
              <a:t>k zajištění způsobilosti zprostředkujících subjektů a příjemců realizovat </a:t>
            </a:r>
            <a:r>
              <a:rPr lang="cs-CZ" dirty="0" smtClean="0"/>
              <a:t>projekt a dále o schválení Koncepce </a:t>
            </a:r>
            <a:r>
              <a:rPr lang="cs-CZ" dirty="0"/>
              <a:t>vodní </a:t>
            </a:r>
            <a:r>
              <a:rPr lang="cs-CZ" dirty="0" smtClean="0"/>
              <a:t>dopravy a Koncepce veřejné dopravy)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5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Plnění tematických předběžných podmínek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6151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Zpracován Souhrn </a:t>
            </a:r>
            <a:r>
              <a:rPr lang="cs-CZ" sz="2400" dirty="0"/>
              <a:t>analýzy kapacity a návrhu opatření k zajištění způsobilosti zprostředkujících subjektů a příjemců realizovat </a:t>
            </a:r>
            <a:r>
              <a:rPr lang="cs-CZ" sz="2400" dirty="0" smtClean="0"/>
              <a:t>projekty, v </a:t>
            </a:r>
            <a:r>
              <a:rPr lang="cs-CZ" sz="2400" dirty="0"/>
              <a:t>konzultacích s majoritními příjemci </a:t>
            </a:r>
            <a:r>
              <a:rPr lang="cs-CZ" sz="2400" dirty="0" smtClean="0"/>
              <a:t>a zprostředkujícím subjektem byla </a:t>
            </a:r>
            <a:r>
              <a:rPr lang="cs-CZ" sz="2400" dirty="0"/>
              <a:t>ověřena reálnost a proveditelnost navržených </a:t>
            </a:r>
            <a:r>
              <a:rPr lang="cs-CZ" sz="2400" dirty="0" smtClean="0"/>
              <a:t>opatření</a:t>
            </a:r>
          </a:p>
          <a:p>
            <a:r>
              <a:rPr lang="cs-CZ" sz="2400" dirty="0" smtClean="0"/>
              <a:t>Koncepce </a:t>
            </a:r>
            <a:r>
              <a:rPr lang="cs-CZ" sz="2400" dirty="0"/>
              <a:t>veřejné dopravy byla </a:t>
            </a:r>
            <a:r>
              <a:rPr lang="cs-CZ" sz="2400" dirty="0" smtClean="0"/>
              <a:t>schválena vládou ČR (dne 15. 6. 2015)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případě Koncepce vodní dopravy došlo ke zpracování materiálu, který je v současnosti ještě konzultován s relevantními partnery a připravuje se zahájení vnitroresortního připomínkového řízení</a:t>
            </a:r>
          </a:p>
        </p:txBody>
      </p:sp>
    </p:spTree>
    <p:extLst>
      <p:ext uri="{BB962C8B-B14F-4D97-AF65-F5344CB8AC3E}">
        <p14:creationId xmlns:p14="http://schemas.microsoft.com/office/powerpoint/2010/main" val="18570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Prioritní osy OPD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5494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Struktura </a:t>
            </a:r>
            <a:r>
              <a:rPr lang="cs-CZ" dirty="0"/>
              <a:t>Operačního programu Doprava reflektuje zkušenosti ze současného období a předchází rizikům horšího čerpání v některých oblastech v první řadě tím, že oproti šesti věcným prioritním osám OPD 2007-2013 soustředí podporu do tří věcných os:</a:t>
            </a:r>
          </a:p>
          <a:p>
            <a:r>
              <a:rPr lang="cs-CZ" b="1" dirty="0"/>
              <a:t>PO 1: Infrastruktura pro železniční a další udržitelnou dopravu </a:t>
            </a:r>
            <a:r>
              <a:rPr lang="cs-CZ" dirty="0"/>
              <a:t>(Fond soudržnosti, 51 % celkové alokace – cca 2,45 mld. EUR), zahrnující investice do železniční infrastruktury, vodních cest sítě TEN-T (po roce 2016), multimodální nákladní dopravy (terminály), drážní infrastruktury pro městskou a příměstskou dopravu, dopravního parku železniční a vodní dopravy</a:t>
            </a:r>
          </a:p>
          <a:p>
            <a:r>
              <a:rPr lang="cs-CZ" b="1" dirty="0"/>
              <a:t>PO 2: Silniční infrastruktura na síti TEN-T, veřejná infrastruktura pro čistou mobilitu a řízení silničního provozu</a:t>
            </a:r>
            <a:r>
              <a:rPr lang="cs-CZ" dirty="0"/>
              <a:t> (Fond soudržnosti, 28,3 % celkové alokace – cca 1,55 mld. EUR), zahrnující investice do výstavby a modernizace dálnic a rychlostních silnic včetně jejich vybavení ITS, systémů řízení městského silničního provozu a do rozvoje sítě napájecích stanic alternativních energií na silniční síti</a:t>
            </a:r>
          </a:p>
          <a:p>
            <a:r>
              <a:rPr lang="cs-CZ" b="1" dirty="0"/>
              <a:t>PO 3: Silniční infrastruktura mimo síť TEN-T </a:t>
            </a:r>
            <a:r>
              <a:rPr lang="cs-CZ" dirty="0"/>
              <a:t>(Evropský fond regionálního rozvoje, 19,2 % celkové alokace – cca 0,9 mld. EUR) zaměřená na investice do výstavby a modernizace silnic mimo síť TEN-T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4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361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</a:t>
            </a:r>
            <a:r>
              <a:rPr lang="cs-CZ" altLang="cs-CZ" sz="5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pozornost</a:t>
            </a:r>
          </a:p>
          <a:p>
            <a:pPr marL="0" indent="0">
              <a:spcBef>
                <a:spcPct val="0"/>
              </a:spcBef>
              <a:buNone/>
            </a:pPr>
            <a:endParaRPr lang="cs-CZ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>
                <a:latin typeface="+mj-lt"/>
                <a:ea typeface="+mj-ea"/>
                <a:cs typeface="+mj-cs"/>
              </a:rPr>
              <a:t>Ing. Mgr. </a:t>
            </a:r>
            <a:r>
              <a:rPr lang="cs-CZ" altLang="cs-CZ" dirty="0">
                <a:latin typeface="+mj-lt"/>
                <a:ea typeface="+mj-ea"/>
                <a:cs typeface="+mj-cs"/>
              </a:rPr>
              <a:t>Marek </a:t>
            </a:r>
            <a:r>
              <a:rPr lang="cs-CZ" altLang="cs-CZ" dirty="0" smtClean="0">
                <a:latin typeface="+mj-lt"/>
                <a:ea typeface="+mj-ea"/>
                <a:cs typeface="+mj-cs"/>
              </a:rPr>
              <a:t>Pastucha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dirty="0" smtClean="0">
                <a:latin typeface="+mj-lt"/>
                <a:ea typeface="+mj-ea"/>
                <a:cs typeface="+mj-cs"/>
              </a:rPr>
              <a:t>Odbor </a:t>
            </a:r>
            <a:r>
              <a:rPr lang="cs-CZ" altLang="cs-CZ" dirty="0">
                <a:latin typeface="+mj-lt"/>
                <a:ea typeface="+mj-ea"/>
                <a:cs typeface="+mj-cs"/>
              </a:rPr>
              <a:t>fondů EU</a:t>
            </a:r>
            <a:r>
              <a:rPr lang="en-US" altLang="cs-CZ" dirty="0">
                <a:latin typeface="+mj-lt"/>
                <a:ea typeface="+mj-ea"/>
                <a:cs typeface="+mj-cs"/>
              </a:rPr>
              <a:t/>
            </a:r>
            <a:br>
              <a:rPr lang="en-US" altLang="cs-CZ" dirty="0">
                <a:latin typeface="+mj-lt"/>
                <a:ea typeface="+mj-ea"/>
                <a:cs typeface="+mj-cs"/>
              </a:rPr>
            </a:br>
            <a:r>
              <a:rPr lang="cs-CZ" altLang="cs-CZ" dirty="0">
                <a:latin typeface="+mj-lt"/>
                <a:ea typeface="+mj-ea"/>
                <a:cs typeface="+mj-cs"/>
              </a:rPr>
              <a:t>Ministerstvo dopravy</a:t>
            </a:r>
            <a:br>
              <a:rPr lang="cs-CZ" altLang="cs-CZ" dirty="0">
                <a:latin typeface="+mj-lt"/>
                <a:ea typeface="+mj-ea"/>
                <a:cs typeface="+mj-cs"/>
              </a:rPr>
            </a:br>
            <a:r>
              <a:rPr lang="cs-CZ" altLang="cs-CZ" dirty="0">
                <a:latin typeface="+mj-lt"/>
                <a:ea typeface="+mj-ea"/>
                <a:cs typeface="+mj-cs"/>
              </a:rPr>
              <a:t>www.OPD.cz </a:t>
            </a:r>
          </a:p>
          <a:p>
            <a:pPr marL="0" indent="0">
              <a:spcBef>
                <a:spcPct val="0"/>
              </a:spcBef>
              <a:buNone/>
            </a:pPr>
            <a:endParaRPr lang="cs-CZ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3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Specifické cíle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76648" y="1285102"/>
          <a:ext cx="11030465" cy="46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8190"/>
                <a:gridCol w="6122275"/>
              </a:tblGrid>
              <a:tr h="24422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Investiční priorita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Specifické cíle</a:t>
                      </a:r>
                      <a:endParaRPr lang="cs-CZ" sz="1200" dirty="0"/>
                    </a:p>
                  </a:txBody>
                  <a:tcPr/>
                </a:tc>
              </a:tr>
              <a:tr h="277616">
                <a:tc gridSpan="2">
                  <a:txBody>
                    <a:bodyPr/>
                    <a:lstStyle/>
                    <a:p>
                      <a:r>
                        <a:rPr lang="cs-CZ" sz="1100" b="1" dirty="0" smtClean="0"/>
                        <a:t>Prioritní osa 1</a:t>
                      </a:r>
                      <a:endParaRPr lang="cs-CZ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a obnova komplexních, vysoce kvalitních a interoperabilních železničních systémů a podpora opatření na snižování hluku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1.1 Zlepšení infrastruktury pro vyšší konkurenceschopnost a větší využití železniční dopravy</a:t>
                      </a:r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multimodálního jednotného evropského dopravního prostoru prostřednictvím investic do TEN-T 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1.2 Zlepšení infrastruktury pro vyšší konkurenceschopnost a větší využití vnitrozemské vodní dopravy v hlavní síti TEN-T</a:t>
                      </a:r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a zlepšování dopravních systémů šetrných k životnímu prostředí, včetně systémů s nízkou hlučností, a nízkouhlíkových dopravních systémů, včetně vnitrozemské a námořní lodní dopravy, přístavů, multimodálních spojů a letištní infrastruktury s cílem podporovat udržitelnou regionální a místní mobilitu 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1.3 Vytvoření podmínek pro větší využití multimodální dopravy</a:t>
                      </a:r>
                    </a:p>
                    <a:p>
                      <a:r>
                        <a:rPr lang="cs-CZ" sz="1100" dirty="0" smtClean="0"/>
                        <a:t>1.4 Vytvoření podmínek pro zvýšení využívání veřejné hromadné dopravy ve městech v elektrické trakci</a:t>
                      </a:r>
                    </a:p>
                    <a:p>
                      <a:r>
                        <a:rPr lang="cs-CZ" sz="1100" dirty="0" smtClean="0"/>
                        <a:t>1.5 Vytvoření podmínek pro širší využití železniční a vodní dopravy prostřednictvím modernizace dopravního parku</a:t>
                      </a:r>
                      <a:endParaRPr lang="cs-CZ" sz="1100" dirty="0"/>
                    </a:p>
                  </a:txBody>
                  <a:tcPr/>
                </a:tc>
              </a:tr>
              <a:tr h="251941">
                <a:tc gridSpan="2">
                  <a:txBody>
                    <a:bodyPr/>
                    <a:lstStyle/>
                    <a:p>
                      <a:r>
                        <a:rPr lang="cs-CZ" sz="1100" b="1" dirty="0" smtClean="0"/>
                        <a:t>Prioritní osa 2</a:t>
                      </a:r>
                      <a:endParaRPr lang="cs-CZ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Podpora multimodálního jednotného evropského dopravního prostoru prostřednictvím investic do TEN-T (nařízení o FS, čl. 4, odst. (d), bod i.)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2.1 Zlepšení propojení center a regionů a zvýšení bezpečnosti a efektivnosti silniční dopravy prostřednictvím výstavby, obnovy a modernizace dálnic, rychlostních silnic a silnic sítě TEN-T včetně rozvoje systémů ITS</a:t>
                      </a:r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Rozvoj a zlepšování dopravních systémů šetrných k životnímu prostředí, včetně systémů s nízkou hlučností, a nízkouhlíkových dopravních systémů, včetně vnitrozemské a námořní lodní dopravy, přístavů, multimodálních spojů a letištní infrastruktury s cílem podporovat udržitelnou regionální a místní mobilitu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2.2 Vytvoření podmínek pro širší využití vozidel na alternativní pohon na silniční síti</a:t>
                      </a:r>
                    </a:p>
                    <a:p>
                      <a:r>
                        <a:rPr lang="cs-CZ" sz="1100" dirty="0" smtClean="0"/>
                        <a:t>2.3 Zlepšení řízení dopravního provozu a zvyšování bezpečnosti dopravního provozu</a:t>
                      </a:r>
                      <a:endParaRPr lang="cs-CZ" sz="1100" dirty="0"/>
                    </a:p>
                  </a:txBody>
                  <a:tcPr/>
                </a:tc>
              </a:tr>
              <a:tr h="251117"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Prioritní osa 3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Zvyšování regionální mobility prostřednictvím připojení sekundárních a terciárních uzlů k infrastruktuře sítě TEN-T, včetně multimodálních uzlů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3.1 Zlepšení dostupnosti regionů, zvýšení bezpečnosti a plynulosti a snížení dopadů dopravy na veřejné zdraví prostřednictvím výstavby, obnovy a zlepšení parametrů dálnic, rychlostních silnic a silnic I. třídy mimo síť TEN-T</a:t>
                      </a:r>
                      <a:endParaRPr lang="cs-CZ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0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392" y="1732609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Statut, jednací řád MV OPD 2014-2020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8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Statut, jednací řád MV OPD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4350"/>
            <a:ext cx="10515600" cy="4351338"/>
          </a:xfrm>
        </p:spPr>
        <p:txBody>
          <a:bodyPr/>
          <a:lstStyle/>
          <a:p>
            <a:r>
              <a:rPr lang="cs-CZ" dirty="0" smtClean="0"/>
              <a:t>vypracováno dle </a:t>
            </a:r>
            <a:r>
              <a:rPr lang="cs-CZ" i="1" dirty="0" smtClean="0"/>
              <a:t>Metodického pokynu pro přípravu řídicí dokumentace programů v programovém období 2014-2020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stanovuje působnost MV (prověřuje pokrok v implementaci programu, velkých projektů, pokrok dosažený při provádění plánu hodnocení, provádění komunikační strategie, </a:t>
            </a:r>
            <a:r>
              <a:rPr lang="cs-CZ" dirty="0" err="1" smtClean="0"/>
              <a:t>atd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stanovuje počet členů, práva a povinnosti předsedy MV, místopředsedy MV a členů MV.</a:t>
            </a:r>
            <a:endParaRPr lang="cs-CZ" dirty="0"/>
          </a:p>
          <a:p>
            <a:r>
              <a:rPr lang="cs-CZ" dirty="0" smtClean="0"/>
              <a:t>definuje funkci a činnosti Sekretariátu MV (veškeré činnosti jsou prováděny prostřednictvím MS 2014+)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3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Statut, jednací řád MV OPD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Etický kodex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/>
              <a:t>přílohou Statutu MV</a:t>
            </a:r>
          </a:p>
          <a:p>
            <a:r>
              <a:rPr lang="cs-CZ" dirty="0" smtClean="0"/>
              <a:t>člen (zástupce) podepisuje na ustavujícím zasedání</a:t>
            </a:r>
            <a:endParaRPr lang="cs-CZ" dirty="0"/>
          </a:p>
          <a:p>
            <a:r>
              <a:rPr lang="cs-CZ" dirty="0" smtClean="0"/>
              <a:t>stanovuje:</a:t>
            </a:r>
          </a:p>
          <a:p>
            <a:pPr lvl="1"/>
            <a:r>
              <a:rPr lang="cs-CZ" dirty="0" smtClean="0"/>
              <a:t>obecné zásady</a:t>
            </a:r>
          </a:p>
          <a:p>
            <a:pPr lvl="1"/>
            <a:r>
              <a:rPr lang="cs-CZ" dirty="0" smtClean="0"/>
              <a:t>postup při střetu zájmů členů MV</a:t>
            </a:r>
          </a:p>
          <a:p>
            <a:pPr lvl="1"/>
            <a:r>
              <a:rPr lang="cs-CZ" dirty="0" smtClean="0"/>
              <a:t>postup při možném obdržení darů a jiných nabídek</a:t>
            </a:r>
          </a:p>
          <a:p>
            <a:pPr lvl="1"/>
            <a:r>
              <a:rPr lang="cs-CZ" dirty="0" smtClean="0"/>
              <a:t>dodržení mlčenlivosti členů MV a jednání s veřejností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Statut, jednací řád MV OPD 2014-2020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90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Jednací řád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/>
              <a:t>u</a:t>
            </a:r>
            <a:r>
              <a:rPr lang="cs-CZ" dirty="0" smtClean="0"/>
              <a:t>pravuje přípravu jednání, průběh jednání, hlasování a přijímání usnesení MV (výhradně přes MS2014+)</a:t>
            </a:r>
          </a:p>
          <a:p>
            <a:r>
              <a:rPr lang="cs-CZ" dirty="0" smtClean="0"/>
              <a:t>MV se schází dle potřeby, nejméně jednou za rok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rogram a podkladové dokumenty pro jednání MV – přes MS2014+</a:t>
            </a:r>
          </a:p>
          <a:p>
            <a:r>
              <a:rPr lang="cs-CZ" dirty="0"/>
              <a:t>č</a:t>
            </a:r>
            <a:r>
              <a:rPr lang="cs-CZ" dirty="0" smtClean="0"/>
              <a:t>lenové MV jsou povinni formou elektronické pošty potvrdit Sekretariátu MV svou účast</a:t>
            </a:r>
          </a:p>
          <a:p>
            <a:r>
              <a:rPr lang="cs-CZ" dirty="0"/>
              <a:t>ú</a:t>
            </a:r>
            <a:r>
              <a:rPr lang="cs-CZ" dirty="0" smtClean="0"/>
              <a:t>čast na zasedání MV je povinná, člen může pověřit svého zástupce.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4.potx" id="{A2F7BB17-BCFB-44C4-B317-CBE6EEDC5630}" vid="{3B4C145E-F37A-44EA-86AE-9CEAECA8B67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544</TotalTime>
  <Words>2409</Words>
  <Application>Microsoft Office PowerPoint</Application>
  <PresentationFormat>Širokoúhlá obrazovka</PresentationFormat>
  <Paragraphs>274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Times New Roman</vt:lpstr>
      <vt:lpstr>Motiv Office</vt:lpstr>
      <vt:lpstr>Operační program Doprava</vt:lpstr>
      <vt:lpstr>Operační program Doprava</vt:lpstr>
      <vt:lpstr>Cíle Operačního programu Doprava 2014-2020</vt:lpstr>
      <vt:lpstr>Prioritní osy OPD 2014-2020</vt:lpstr>
      <vt:lpstr>Specifické cíle</vt:lpstr>
      <vt:lpstr>Statut, jednací řád MV OPD 2014-2020</vt:lpstr>
      <vt:lpstr>Statut, jednací řád MV OPD 2014-2020</vt:lpstr>
      <vt:lpstr>Statut, jednací řád MV OPD 2014-2020</vt:lpstr>
      <vt:lpstr>Statut, jednací řád MV OPD 2014-2020</vt:lpstr>
      <vt:lpstr>Statut, jednací řád MV OPD 2014-2020</vt:lpstr>
      <vt:lpstr>Plánovací komise OPD</vt:lpstr>
      <vt:lpstr>Plánovací komise OPD </vt:lpstr>
      <vt:lpstr>Plánovací komise OPD </vt:lpstr>
      <vt:lpstr>Strategický realizační plán (SRP)</vt:lpstr>
      <vt:lpstr>Strategický realizační plán (SRP)</vt:lpstr>
      <vt:lpstr>Společná komunikační strategie</vt:lpstr>
      <vt:lpstr>Společná komunikační strategie</vt:lpstr>
      <vt:lpstr>Společná komunikační strategie</vt:lpstr>
      <vt:lpstr>Roční komunikační plán OPD 2015</vt:lpstr>
      <vt:lpstr>Roční komunikační plán OPD 2015</vt:lpstr>
      <vt:lpstr>Roční komunikační plán OPD 2015</vt:lpstr>
      <vt:lpstr>Kritéria výběru projektů OPD a Modelu hodnocení projektů OPD 2014-2020</vt:lpstr>
      <vt:lpstr>Kritéria výběru projektů OPD a Model hodnocení projektů OPD</vt:lpstr>
      <vt:lpstr>Kritéria výběru projektů OPD pro specifické cíle 1.1, 2.1, 3.1</vt:lpstr>
      <vt:lpstr>Kritéria výběru projektů OPD pro specifické cíle 1.1, 2.1, 3.1</vt:lpstr>
      <vt:lpstr>Kritéria výběru projektů OPD pro specifické cíle 1.1, 2.1, 3.1</vt:lpstr>
      <vt:lpstr>Kritéria výběru projektů OPD pro specifické cíle 1.1, 2.1, 3.1</vt:lpstr>
      <vt:lpstr>Kritéria výběru projektů OPD pro specifické cíle 1.1, 2.1, 3.1</vt:lpstr>
      <vt:lpstr>Kritéria výběru projektů OPD pro specifický cíl 4.1 (TP)</vt:lpstr>
      <vt:lpstr>Kritéria výběru projektů OPD pro specifický cíl 4.1 (TP)</vt:lpstr>
      <vt:lpstr>Plán alokace Technické pomoci Operačního programu Doprava 2014-2020</vt:lpstr>
      <vt:lpstr>Technická pomoc OP Doprava 2014-2020</vt:lpstr>
      <vt:lpstr>Oblasti zaměření TP OPD</vt:lpstr>
      <vt:lpstr>Rozdělení prostředků TP OPD (dle oblastí)</vt:lpstr>
      <vt:lpstr>Aktuální stav plnění předběžných podmínek</vt:lpstr>
      <vt:lpstr>Obecné předběžné podmínky</vt:lpstr>
      <vt:lpstr>Tematické předběžné podmínky</vt:lpstr>
      <vt:lpstr>Naplňování předběžných podmínek</vt:lpstr>
      <vt:lpstr>Plnění tematických předběžných podmínek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Lukašík Tomáš Ing.</dc:creator>
  <cp:lastModifiedBy>Janurová Veronika DiS. Bc.</cp:lastModifiedBy>
  <cp:revision>56</cp:revision>
  <cp:lastPrinted>2015-06-24T07:14:16Z</cp:lastPrinted>
  <dcterms:created xsi:type="dcterms:W3CDTF">2015-06-22T14:47:22Z</dcterms:created>
  <dcterms:modified xsi:type="dcterms:W3CDTF">2015-06-25T05:33:50Z</dcterms:modified>
</cp:coreProperties>
</file>